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23"/>
  </p:notesMasterIdLst>
  <p:handoutMasterIdLst>
    <p:handoutMasterId r:id="rId24"/>
  </p:handoutMasterIdLst>
  <p:sldIdLst>
    <p:sldId id="257" r:id="rId2"/>
    <p:sldId id="499" r:id="rId3"/>
    <p:sldId id="531" r:id="rId4"/>
    <p:sldId id="534" r:id="rId5"/>
    <p:sldId id="545" r:id="rId6"/>
    <p:sldId id="532" r:id="rId7"/>
    <p:sldId id="540" r:id="rId8"/>
    <p:sldId id="536" r:id="rId9"/>
    <p:sldId id="537" r:id="rId10"/>
    <p:sldId id="538" r:id="rId11"/>
    <p:sldId id="541" r:id="rId12"/>
    <p:sldId id="539" r:id="rId13"/>
    <p:sldId id="542" r:id="rId14"/>
    <p:sldId id="547" r:id="rId15"/>
    <p:sldId id="543" r:id="rId16"/>
    <p:sldId id="484" r:id="rId17"/>
    <p:sldId id="544" r:id="rId18"/>
    <p:sldId id="485" r:id="rId19"/>
    <p:sldId id="493" r:id="rId20"/>
    <p:sldId id="546" r:id="rId21"/>
    <p:sldId id="427" r:id="rId2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mage" initials="I" lastIdx="0" clrIdx="0"/>
  <p:cmAuthor id="1" name="Alina Semo" initials="AS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8" autoAdjust="0"/>
    <p:restoredTop sz="75981" autoAdjust="0"/>
  </p:normalViewPr>
  <p:slideViewPr>
    <p:cSldViewPr>
      <p:cViewPr varScale="1">
        <p:scale>
          <a:sx n="82" d="100"/>
          <a:sy n="82" d="100"/>
        </p:scale>
        <p:origin x="233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1890" y="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commentAuthors" Target="commentAuthor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9" y="1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9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1889935-9A33-4041-BB6D-41A66E4263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760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9" y="1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9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24981E6-E1CE-40D6-8F81-767A01042B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577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9EF4BE-A41D-4DF9-856A-580BCB5C04C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2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434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898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987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442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183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5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87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366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u="sng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754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006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885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151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4908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6587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196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4265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21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7822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4981E6-E1CE-40D6-8F81-767A01042BB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166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9D669E-75CE-4B87-8274-8819D4F9082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47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1457B4C-B2E5-4252-A599-DEDC2DEF8C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85886-E01A-4976-A344-B0DD9E0164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87ED26A-AEB6-40E9-A683-5A6AF525E0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B3E64-7472-4E9F-B829-37A3538EE6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561D0BE-1E4D-4E2F-8774-C2EB490F95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B8CF7-33EF-4075-A9FE-16B2A3DC69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7F56B1C-043C-41B2-976E-AA20A395A0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670A97E-50CD-471F-A845-09D8A107B4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9A46F-3A7C-4EA9-8B57-0FD4B75680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BD987-4EB3-40E6-9F85-279A41E289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12F41-7D41-48BF-B65D-0FB164F151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CD373E1-2C47-457F-A8D6-EA258BB07C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362200"/>
            <a:ext cx="8839200" cy="4038600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0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0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>
                <a:solidFill>
                  <a:schemeClr val="tx1"/>
                </a:solidFill>
              </a:rPr>
              <a:t>April 21, 2017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200" cap="none" dirty="0">
                <a:solidFill>
                  <a:schemeClr val="tx1"/>
                </a:solidFill>
              </a:rPr>
              <a:t>ALINA M. SEMO, Director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100" cap="none" dirty="0">
                <a:solidFill>
                  <a:schemeClr val="tx1"/>
                </a:solidFill>
              </a:rPr>
              <a:t>AMY BENNETT, Management and Program Analyst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400" cap="none" dirty="0">
              <a:solidFill>
                <a:schemeClr val="tx1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400" cap="none" dirty="0">
                <a:solidFill>
                  <a:schemeClr val="tx1"/>
                </a:solidFill>
              </a:rPr>
              <a:t>Office of Government Information Services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cap="none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52400"/>
            <a:ext cx="8839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>
                <a:solidFill>
                  <a:schemeClr val="bg2">
                    <a:lumMod val="75000"/>
                  </a:schemeClr>
                </a:solidFill>
              </a:rPr>
              <a:t>FOIA Basics and Best Practices </a:t>
            </a:r>
            <a:br>
              <a:rPr lang="en-US" sz="44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4400" dirty="0">
                <a:solidFill>
                  <a:schemeClr val="bg2">
                    <a:lumMod val="75000"/>
                  </a:schemeClr>
                </a:solidFill>
              </a:rPr>
              <a:t>for Depository Libraries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209800"/>
            <a:ext cx="457200" cy="441325"/>
          </a:xfrm>
        </p:spPr>
        <p:txBody>
          <a:bodyPr/>
          <a:lstStyle/>
          <a:p>
            <a:pPr>
              <a:defRPr/>
            </a:pPr>
            <a:fld id="{9578300B-CEA4-4ECA-A3C4-D08CAC3D9D6E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we’ll cover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3600" dirty="0"/>
          </a:p>
          <a:p>
            <a:pPr>
              <a:buClrTx/>
            </a:pPr>
            <a:r>
              <a:rPr lang="en-US" sz="3600" dirty="0"/>
              <a:t>What is FOIA?</a:t>
            </a:r>
          </a:p>
          <a:p>
            <a:pPr>
              <a:buClrTx/>
            </a:pPr>
            <a:r>
              <a:rPr lang="en-US" sz="3600" dirty="0"/>
              <a:t>How do I file a FOIA?</a:t>
            </a:r>
          </a:p>
          <a:p>
            <a:pPr>
              <a:buClrTx/>
            </a:pPr>
            <a:r>
              <a:rPr lang="en-US" sz="3600" dirty="0"/>
              <a:t>Where can I find help with my FOIA request?</a:t>
            </a:r>
          </a:p>
          <a:p>
            <a:pPr>
              <a:buClrTx/>
            </a:pPr>
            <a:r>
              <a:rPr lang="en-US" sz="3600" dirty="0"/>
              <a:t>What is OGIS’ role in FOIA?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FOIA Basics</a:t>
            </a:r>
          </a:p>
        </p:txBody>
      </p:sp>
      <p:pic>
        <p:nvPicPr>
          <p:cNvPr id="5" name="Content Placeholder 4" descr="20121220-lbj-full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371600" y="1600201"/>
            <a:ext cx="6408295" cy="4343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FOIA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Tx/>
            </a:pPr>
            <a:r>
              <a:rPr lang="en-US" sz="3600" dirty="0"/>
              <a:t>Nine exemptions</a:t>
            </a:r>
          </a:p>
          <a:p>
            <a:pPr>
              <a:buClrTx/>
            </a:pPr>
            <a:r>
              <a:rPr lang="en-US" sz="3600" dirty="0"/>
              <a:t>Proactive disclosure requirements and electronic reading rooms</a:t>
            </a:r>
          </a:p>
          <a:p>
            <a:pPr>
              <a:buClrTx/>
            </a:pPr>
            <a:r>
              <a:rPr lang="en-US" sz="3600" dirty="0"/>
              <a:t>Time limits</a:t>
            </a:r>
          </a:p>
          <a:p>
            <a:pPr>
              <a:buClrTx/>
            </a:pPr>
            <a:r>
              <a:rPr lang="en-US" sz="3600" dirty="0"/>
              <a:t>Fees and fee waivers</a:t>
            </a:r>
          </a:p>
          <a:p>
            <a:pPr>
              <a:buClrTx/>
            </a:pPr>
            <a:r>
              <a:rPr lang="en-US" sz="3600" dirty="0"/>
              <a:t>Administrative appeals process</a:t>
            </a:r>
          </a:p>
          <a:p>
            <a:pPr>
              <a:buClrTx/>
            </a:pPr>
            <a:r>
              <a:rPr lang="en-US" sz="3600" dirty="0"/>
              <a:t>Right of action in District Court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FOIA Fast Facts: FY 2016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3600" dirty="0"/>
          </a:p>
          <a:p>
            <a:pPr>
              <a:buClrTx/>
            </a:pPr>
            <a:r>
              <a:rPr lang="en-US" sz="3600" dirty="0"/>
              <a:t>115 Federal Agencies Subject to FOIA</a:t>
            </a:r>
          </a:p>
          <a:p>
            <a:pPr>
              <a:buClrTx/>
            </a:pPr>
            <a:r>
              <a:rPr lang="en-US" sz="3600" dirty="0"/>
              <a:t>More than ¾ of a million requests received </a:t>
            </a:r>
          </a:p>
          <a:p>
            <a:pPr>
              <a:buClrTx/>
            </a:pPr>
            <a:r>
              <a:rPr lang="en-US" sz="3600" dirty="0"/>
              <a:t>4,263 Full Time FOIA Staff</a:t>
            </a:r>
          </a:p>
          <a:p>
            <a:pPr>
              <a:buClrTx/>
            </a:pPr>
            <a:r>
              <a:rPr lang="en-US" sz="3600" dirty="0"/>
              <a:t>Agencies collected less than one percent of reported FOIA costs in fees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3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FOIA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3600" dirty="0"/>
          </a:p>
          <a:p>
            <a:pPr>
              <a:buClrTx/>
            </a:pPr>
            <a:r>
              <a:rPr lang="en-US" sz="3600" dirty="0"/>
              <a:t>How does it work?</a:t>
            </a:r>
          </a:p>
          <a:p>
            <a:pPr>
              <a:buClrTx/>
            </a:pPr>
            <a:r>
              <a:rPr lang="en-US" sz="3600" dirty="0"/>
              <a:t>What can I expect?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Making a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337" y="1527174"/>
            <a:ext cx="8710115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Making a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8751" y="1527175"/>
            <a:ext cx="3814098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Making a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667000"/>
            <a:ext cx="8084344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57200" y="1752600"/>
            <a:ext cx="5966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+mj-lt"/>
              </a:rPr>
              <a:t>Step 1: Describe the Records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Making a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343400"/>
            <a:ext cx="827549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1752600"/>
            <a:ext cx="439415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+mj-lt"/>
              </a:rPr>
              <a:t>Step 2: Address Fees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Agreement to pay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Fee category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Fee waiver</a:t>
            </a:r>
          </a:p>
          <a:p>
            <a:endParaRPr lang="en-US" sz="36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Making a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676400"/>
            <a:ext cx="6332651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2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Making a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50" y="2683093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1752600"/>
            <a:ext cx="7443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+mj-lt"/>
              </a:rPr>
              <a:t>Step 3: Provide contact information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to Expect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>
              <a:buClrTx/>
            </a:pPr>
            <a:r>
              <a:rPr lang="en-US" sz="3600" dirty="0"/>
              <a:t>Acknowledgement letter </a:t>
            </a:r>
          </a:p>
          <a:p>
            <a:pPr lvl="1">
              <a:buClrTx/>
            </a:pPr>
            <a:r>
              <a:rPr lang="en-US" sz="3100" dirty="0">
                <a:solidFill>
                  <a:schemeClr val="tx1"/>
                </a:solidFill>
              </a:rPr>
              <a:t>Tracking number </a:t>
            </a:r>
          </a:p>
          <a:p>
            <a:pPr>
              <a:buClrTx/>
            </a:pPr>
            <a:r>
              <a:rPr lang="en-US" sz="3600" dirty="0"/>
              <a:t>Possible request to clarify or narrow scope</a:t>
            </a:r>
          </a:p>
          <a:p>
            <a:pPr>
              <a:buClrTx/>
            </a:pPr>
            <a:r>
              <a:rPr lang="en-US" sz="3600" dirty="0"/>
              <a:t>Possible notice of “unusual circumstances”</a:t>
            </a:r>
          </a:p>
          <a:p>
            <a:pPr>
              <a:buClrTx/>
            </a:pPr>
            <a:r>
              <a:rPr lang="en-US" sz="3600" dirty="0"/>
              <a:t>Agency Response</a:t>
            </a:r>
          </a:p>
        </p:txBody>
      </p:sp>
    </p:spTree>
    <p:extLst>
      <p:ext uri="{BB962C8B-B14F-4D97-AF65-F5344CB8AC3E}">
        <p14:creationId xmlns:p14="http://schemas.microsoft.com/office/powerpoint/2010/main" val="41388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Administrative Appeals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>
              <a:buClrTx/>
            </a:pPr>
            <a:endParaRPr lang="en-US" sz="3600" dirty="0" smtClean="0"/>
          </a:p>
          <a:p>
            <a:pPr>
              <a:buClrTx/>
            </a:pPr>
            <a:r>
              <a:rPr lang="en-US" sz="3600" dirty="0" smtClean="0"/>
              <a:t>90-day </a:t>
            </a:r>
            <a:r>
              <a:rPr lang="en-US" sz="3600" dirty="0"/>
              <a:t>deadline</a:t>
            </a:r>
          </a:p>
          <a:p>
            <a:pPr>
              <a:buClrTx/>
            </a:pPr>
            <a:r>
              <a:rPr lang="en-US" sz="3600" dirty="0"/>
              <a:t>Directions should be in the agency’s response letter, review agency regulation if needed</a:t>
            </a:r>
          </a:p>
          <a:p>
            <a:pPr>
              <a:buClrTx/>
            </a:pPr>
            <a:r>
              <a:rPr lang="en-US" sz="3600" dirty="0"/>
              <a:t>Can appeal the thoroughness of the search, fee issues, redactions</a:t>
            </a:r>
          </a:p>
          <a:p>
            <a:pPr marL="0" indent="0">
              <a:buClrTx/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3541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Where to Find Assistance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>
              <a:buClrTx/>
            </a:pPr>
            <a:endParaRPr lang="en-US" sz="3600" dirty="0" smtClean="0"/>
          </a:p>
          <a:p>
            <a:pPr>
              <a:buClrTx/>
            </a:pPr>
            <a:r>
              <a:rPr lang="en-US" sz="3600" dirty="0" smtClean="0"/>
              <a:t>General </a:t>
            </a:r>
            <a:r>
              <a:rPr lang="en-US" sz="3600" dirty="0"/>
              <a:t>Guidance (an incomplete list)</a:t>
            </a:r>
          </a:p>
          <a:p>
            <a:pPr lvl="1">
              <a:buClrTx/>
            </a:pPr>
            <a:r>
              <a:rPr lang="en-US" sz="3100" dirty="0">
                <a:solidFill>
                  <a:schemeClr val="tx1"/>
                </a:solidFill>
              </a:rPr>
              <a:t>FOIA.gov and Department of Justice FOIA Guide</a:t>
            </a:r>
          </a:p>
          <a:p>
            <a:pPr lvl="1">
              <a:buClrTx/>
            </a:pPr>
            <a:r>
              <a:rPr lang="en-US" sz="3100" dirty="0">
                <a:solidFill>
                  <a:schemeClr val="tx1"/>
                </a:solidFill>
              </a:rPr>
              <a:t>Citizen’s Guide to Using FOIA (House Oversight and Government Reform)</a:t>
            </a:r>
          </a:p>
          <a:p>
            <a:pPr lvl="1">
              <a:buClrTx/>
            </a:pPr>
            <a:r>
              <a:rPr lang="en-US" sz="3100" dirty="0" err="1">
                <a:solidFill>
                  <a:schemeClr val="tx1"/>
                </a:solidFill>
              </a:rPr>
              <a:t>FOIAwiki</a:t>
            </a:r>
            <a:endParaRPr lang="en-US" sz="3100" dirty="0">
              <a:solidFill>
                <a:schemeClr val="tx1"/>
              </a:solidFill>
            </a:endParaRPr>
          </a:p>
          <a:p>
            <a:pPr lvl="1">
              <a:buClrTx/>
            </a:pP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77371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Where to Find Assistance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1625" y="1676400"/>
            <a:ext cx="850392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3600" dirty="0"/>
              <a:t>Dispute Resolution Services</a:t>
            </a:r>
          </a:p>
          <a:p>
            <a:pPr lvl="1">
              <a:buClrTx/>
            </a:pPr>
            <a:r>
              <a:rPr lang="en-US" sz="3100" dirty="0">
                <a:solidFill>
                  <a:schemeClr val="tx1"/>
                </a:solidFill>
              </a:rPr>
              <a:t>Agency FOIA Public Liaisons</a:t>
            </a:r>
          </a:p>
          <a:p>
            <a:pPr lvl="1">
              <a:buClrTx/>
            </a:pPr>
            <a:r>
              <a:rPr lang="en-US" sz="3100" dirty="0">
                <a:solidFill>
                  <a:schemeClr val="tx1"/>
                </a:solidFill>
              </a:rPr>
              <a:t>Office of Government Information Services (OGIS)</a:t>
            </a:r>
          </a:p>
          <a:p>
            <a:pPr lvl="2">
              <a:buClrTx/>
            </a:pPr>
            <a:r>
              <a:rPr lang="en-US" sz="2900" dirty="0">
                <a:solidFill>
                  <a:schemeClr val="tx1"/>
                </a:solidFill>
              </a:rPr>
              <a:t>Alternative to litigation, does not preclude litigation</a:t>
            </a:r>
          </a:p>
          <a:p>
            <a:pPr lvl="2">
              <a:buClrTx/>
            </a:pPr>
            <a:r>
              <a:rPr lang="en-US" sz="2900" dirty="0"/>
              <a:t>Neutral</a:t>
            </a:r>
          </a:p>
          <a:p>
            <a:pPr lvl="2">
              <a:buClrTx/>
            </a:pPr>
            <a:r>
              <a:rPr lang="en-US" sz="2900" dirty="0">
                <a:solidFill>
                  <a:schemeClr val="tx1"/>
                </a:solidFill>
              </a:rPr>
              <a:t>Voluntary process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Where to Find Assistance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1625" y="1676400"/>
            <a:ext cx="850392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endParaRPr lang="en-US" sz="3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49" y="1648143"/>
            <a:ext cx="4905058" cy="490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13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7B9899"/>
                </a:solidFill>
              </a:rPr>
              <a:t>OGIS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03920" cy="4346448"/>
          </a:xfrm>
        </p:spPr>
        <p:txBody>
          <a:bodyPr/>
          <a:lstStyle/>
          <a:p>
            <a:pPr algn="ctr" eaLnBrk="1" hangingPunct="1">
              <a:buClrTx/>
              <a:buNone/>
            </a:pPr>
            <a:r>
              <a:rPr lang="en-US" sz="4400" dirty="0"/>
              <a:t>FOIA Ombudsman</a:t>
            </a:r>
            <a:br>
              <a:rPr lang="en-US" sz="4400" dirty="0"/>
            </a:br>
            <a:endParaRPr lang="en-US" sz="4400" dirty="0"/>
          </a:p>
          <a:p>
            <a:pPr eaLnBrk="1" hangingPunct="1">
              <a:buClrTx/>
            </a:pPr>
            <a:r>
              <a:rPr lang="en-US" dirty="0"/>
              <a:t>Provide dispute resolution services to resolve FOIA disputes</a:t>
            </a:r>
          </a:p>
          <a:p>
            <a:pPr lvl="1" eaLnBrk="1" hangingPunct="1">
              <a:buClrTx/>
            </a:pPr>
            <a:endParaRPr lang="en-US" dirty="0">
              <a:solidFill>
                <a:schemeClr val="tx1"/>
              </a:solidFill>
            </a:endParaRPr>
          </a:p>
          <a:p>
            <a:pPr eaLnBrk="1" hangingPunct="1">
              <a:buClrTx/>
            </a:pPr>
            <a:r>
              <a:rPr lang="en-US" dirty="0"/>
              <a:t>Review agencies’ FOIA policies and procedures &amp; identify procedures and methods for improving compliance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OGIS Compliance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ClrTx/>
            </a:pPr>
            <a:r>
              <a:rPr lang="en-US" dirty="0"/>
              <a:t>Agency Assessments</a:t>
            </a:r>
          </a:p>
          <a:p>
            <a:pPr lvl="1" eaLnBrk="1" hangingPunct="1">
              <a:buClrTx/>
            </a:pPr>
            <a:r>
              <a:rPr lang="en-US" dirty="0">
                <a:solidFill>
                  <a:schemeClr val="tx1"/>
                </a:solidFill>
              </a:rPr>
              <a:t>Complete: National Archives, Department of Homeland Security</a:t>
            </a:r>
          </a:p>
          <a:p>
            <a:pPr lvl="1" eaLnBrk="1" hangingPunct="1">
              <a:buClrTx/>
            </a:pPr>
            <a:r>
              <a:rPr lang="en-US" dirty="0">
                <a:solidFill>
                  <a:schemeClr val="tx1"/>
                </a:solidFill>
              </a:rPr>
              <a:t>Ongoing: Consumer Financial Protection Bureau</a:t>
            </a:r>
          </a:p>
          <a:p>
            <a:pPr lvl="1" eaLnBrk="1" hangingPunct="1">
              <a:buClrTx/>
            </a:pPr>
            <a:r>
              <a:rPr lang="en-US" dirty="0">
                <a:solidFill>
                  <a:schemeClr val="tx1"/>
                </a:solidFill>
              </a:rPr>
              <a:t>Scheduled: United States Postal </a:t>
            </a:r>
            <a:r>
              <a:rPr lang="en-US" dirty="0" smtClean="0">
                <a:solidFill>
                  <a:schemeClr val="tx1"/>
                </a:solidFill>
              </a:rPr>
              <a:t>Service and USCIS</a:t>
            </a:r>
            <a:endParaRPr lang="en-US" dirty="0">
              <a:solidFill>
                <a:schemeClr val="tx1"/>
              </a:solidFill>
            </a:endParaRPr>
          </a:p>
          <a:p>
            <a:pPr eaLnBrk="1" hangingPunct="1">
              <a:buClrTx/>
            </a:pPr>
            <a:r>
              <a:rPr lang="en-US" dirty="0"/>
              <a:t>Issue Assessments</a:t>
            </a:r>
          </a:p>
          <a:p>
            <a:pPr eaLnBrk="1" hangingPunct="1">
              <a:buClrTx/>
            </a:pPr>
            <a:r>
              <a:rPr lang="en-US" dirty="0">
                <a:solidFill>
                  <a:schemeClr val="tx1"/>
                </a:solidFill>
              </a:rPr>
              <a:t>Self-Assessments</a:t>
            </a:r>
          </a:p>
          <a:p>
            <a:pPr eaLnBrk="1" hangingPunct="1">
              <a:buClr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OGIS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ClrTx/>
            </a:pPr>
            <a:endParaRPr lang="en-US" dirty="0" smtClean="0"/>
          </a:p>
          <a:p>
            <a:pPr eaLnBrk="1" hangingPunct="1">
              <a:buClrTx/>
            </a:pPr>
            <a:r>
              <a:rPr lang="en-US" dirty="0" smtClean="0"/>
              <a:t>FOIA </a:t>
            </a:r>
            <a:r>
              <a:rPr lang="en-US" dirty="0"/>
              <a:t>Advisory Committee, Chair</a:t>
            </a:r>
          </a:p>
          <a:p>
            <a:pPr eaLnBrk="1" hangingPunct="1">
              <a:buClrTx/>
            </a:pPr>
            <a:r>
              <a:rPr lang="en-US" dirty="0"/>
              <a:t>Chief FOIA Officers Council, Co-Chair</a:t>
            </a:r>
          </a:p>
          <a:p>
            <a:pPr eaLnBrk="1" hangingPunct="1">
              <a:buClrTx/>
            </a:pPr>
            <a:r>
              <a:rPr lang="en-US" dirty="0"/>
              <a:t>Annual Open Meeting</a:t>
            </a:r>
          </a:p>
          <a:p>
            <a:pPr eaLnBrk="1" hangingPunct="1">
              <a:buClrTx/>
            </a:pPr>
            <a:r>
              <a:rPr lang="en-US" dirty="0"/>
              <a:t>Annual Report</a:t>
            </a:r>
          </a:p>
          <a:p>
            <a:pPr eaLnBrk="1" hangingPunct="1">
              <a:buClrTx/>
            </a:pPr>
            <a:r>
              <a:rPr lang="en-US" dirty="0"/>
              <a:t>Sunshine Week at the National Archives</a:t>
            </a:r>
          </a:p>
          <a:p>
            <a:pPr eaLnBrk="1" hangingPunct="1">
              <a:buClrTx/>
            </a:pPr>
            <a:r>
              <a:rPr lang="en-US" dirty="0"/>
              <a:t>Social Media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85886-E01A-4976-A344-B0DD9E01641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30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solidFill>
                  <a:srgbClr val="7B9899"/>
                </a:solidFill>
              </a:rPr>
              <a:t>Contact OGIS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B44C1A-173C-4462-AE56-DEF4FA07859B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9636" name="Content Placeholder 3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None/>
            </a:pPr>
            <a:endParaRPr lang="en-US" sz="1900" dirty="0"/>
          </a:p>
          <a:p>
            <a:pPr algn="ctr" eaLnBrk="1" hangingPunct="1">
              <a:buFont typeface="Wingdings 2" pitchFamily="18" charset="2"/>
              <a:buNone/>
            </a:pPr>
            <a:r>
              <a:rPr lang="en-US" sz="3200" dirty="0"/>
              <a:t>www.ogis.archives.gov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z="3200" dirty="0"/>
              <a:t>OGIS@nara.gov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z="3200" dirty="0"/>
              <a:t>(202) 741-5770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z="3200" dirty="0"/>
              <a:t>(877) 684-6448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z="3200" dirty="0"/>
              <a:t>@</a:t>
            </a:r>
            <a:r>
              <a:rPr lang="en-US" sz="3200" dirty="0" err="1"/>
              <a:t>FOIA_ombuds</a:t>
            </a:r>
            <a:endParaRPr lang="en-US" sz="3200" dirty="0"/>
          </a:p>
          <a:p>
            <a:pPr algn="ctr" eaLnBrk="1" hangingPunct="1">
              <a:buNone/>
            </a:pPr>
            <a:r>
              <a:rPr lang="en-US" sz="3200" dirty="0"/>
              <a:t>https://foia.blogs.archives.gov</a:t>
            </a:r>
            <a:endParaRPr lang="en-US" sz="1600" dirty="0"/>
          </a:p>
          <a:p>
            <a:pPr eaLnBrk="1" hangingPunct="1">
              <a:buFont typeface="Wingdings 2" pitchFamily="18" charset="2"/>
              <a:buNone/>
            </a:pPr>
            <a:r>
              <a:rPr lang="en-US" sz="1600" dirty="0"/>
              <a:t>  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11673</TotalTime>
  <Words>417</Words>
  <Application>Microsoft Macintosh PowerPoint</Application>
  <PresentationFormat>On-screen Show (4:3)</PresentationFormat>
  <Paragraphs>142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Georgia</vt:lpstr>
      <vt:lpstr>Verdana</vt:lpstr>
      <vt:lpstr>Wingdings</vt:lpstr>
      <vt:lpstr>Wingdings 2</vt:lpstr>
      <vt:lpstr>Civic</vt:lpstr>
      <vt:lpstr>FOIA Basics and Best Practices  for Depository Libraries</vt:lpstr>
      <vt:lpstr>What we’ll cover today</vt:lpstr>
      <vt:lpstr>FOIA Basics</vt:lpstr>
      <vt:lpstr>FOIA Basics</vt:lpstr>
      <vt:lpstr>FOIA Fast Facts: FY 2016</vt:lpstr>
      <vt:lpstr>FOIA Basics</vt:lpstr>
      <vt:lpstr>Making a Request</vt:lpstr>
      <vt:lpstr>Making a Request</vt:lpstr>
      <vt:lpstr>Making a Request</vt:lpstr>
      <vt:lpstr>Making a Request</vt:lpstr>
      <vt:lpstr>Making a Request</vt:lpstr>
      <vt:lpstr>Making a Request</vt:lpstr>
      <vt:lpstr>What to Expect</vt:lpstr>
      <vt:lpstr>Administrative Appeals</vt:lpstr>
      <vt:lpstr>Where to Find Assistance </vt:lpstr>
      <vt:lpstr>Where to Find Assistance </vt:lpstr>
      <vt:lpstr>Where to Find Assistance </vt:lpstr>
      <vt:lpstr>OGIS</vt:lpstr>
      <vt:lpstr>OGIS Compliance Review</vt:lpstr>
      <vt:lpstr>OGIS Continued</vt:lpstr>
      <vt:lpstr>Contact OGIS</vt:lpstr>
    </vt:vector>
  </TitlesOfParts>
  <Company>FERC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Dispute Resolution Skills Training for FOIA Public Liaisons</dc:title>
  <dc:creator>jnpca3</dc:creator>
  <cp:lastModifiedBy>Katherine Kim</cp:lastModifiedBy>
  <cp:revision>546</cp:revision>
  <dcterms:created xsi:type="dcterms:W3CDTF">2010-03-16T18:02:10Z</dcterms:created>
  <dcterms:modified xsi:type="dcterms:W3CDTF">2017-04-21T13:15:06Z</dcterms:modified>
</cp:coreProperties>
</file>